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4" r:id="rId7"/>
    <p:sldId id="278" r:id="rId8"/>
    <p:sldId id="275" r:id="rId9"/>
    <p:sldId id="277" r:id="rId10"/>
    <p:sldId id="279" r:id="rId11"/>
    <p:sldId id="266" r:id="rId12"/>
    <p:sldId id="267" r:id="rId13"/>
    <p:sldId id="272" r:id="rId14"/>
    <p:sldId id="273" r:id="rId15"/>
    <p:sldId id="274" r:id="rId16"/>
    <p:sldId id="269" r:id="rId17"/>
    <p:sldId id="270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9FED2-BE49-4A64-A9C4-C1E858DC2C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E34E9-E993-4F6C-AB0B-56ABACF95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18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34E9-E993-4F6C-AB0B-56ABACF954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43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34E9-E993-4F6C-AB0B-56ABACF954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7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34E9-E993-4F6C-AB0B-56ABACF954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05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E34E9-E993-4F6C-AB0B-56ABACF954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0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66324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21430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86755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84667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42063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19607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32671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31238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79509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12177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2387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7850-C851-4D3C-8603-4C9973AB0643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A9C3-8406-406A-8C04-5F15EBB5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01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itutechnology.com/word-famous-robots/" TargetMode="External"/><Relationship Id="rId3" Type="http://schemas.openxmlformats.org/officeDocument/2006/relationships/hyperlink" Target="http://en.wikipedia.org/wiki/Robotics" TargetMode="External"/><Relationship Id="rId7" Type="http://schemas.openxmlformats.org/officeDocument/2006/relationships/hyperlink" Target="http://www.jitutechnology.com/author/admin/" TargetMode="External"/><Relationship Id="rId2" Type="http://schemas.openxmlformats.org/officeDocument/2006/relationships/hyperlink" Target="http://www.robologia.com/2010/about-robo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cst.edu.sa/en/depts/NCRIS/Pages/research.aspx" TargetMode="External"/><Relationship Id="rId5" Type="http://schemas.openxmlformats.org/officeDocument/2006/relationships/hyperlink" Target="http://www.life123.com/technology/computer-hardware/robots/how-do-robots-work.shtml" TargetMode="External"/><Relationship Id="rId4" Type="http://schemas.openxmlformats.org/officeDocument/2006/relationships/hyperlink" Target="http://www.sciencekids.co.nz/sciencefacts/technology/historyofrobotic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86446" y="1405719"/>
            <a:ext cx="8195286" cy="11600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Century Gothic" panose="020B0502020202020204" pitchFamily="34" charset="0"/>
                <a:cs typeface="Traditional Arabic" panose="02020603050405020304" pitchFamily="18" charset="-78"/>
              </a:rPr>
              <a:t>Robotics</a:t>
            </a:r>
            <a:endParaRPr lang="en-US" sz="8800" dirty="0">
              <a:latin typeface="Century Gothic" panose="020B050202020202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170" y="2565780"/>
            <a:ext cx="7742831" cy="429222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1235" y="4148451"/>
            <a:ext cx="4632627" cy="13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000" kern="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Bayader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Aloliwi</a:t>
            </a:r>
            <a:r>
              <a:rPr lang="en-US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kern="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432000217</a:t>
            </a:r>
            <a:endParaRPr lang="en-US" sz="20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Lujain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Alkhalifa</a:t>
            </a:r>
            <a:r>
              <a:rPr lang="en-US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kern="100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kern="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432007843</a:t>
            </a:r>
            <a:endParaRPr lang="en-US" sz="20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Yara</a:t>
            </a:r>
            <a:r>
              <a:rPr lang="en-US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Alnghimshi</a:t>
            </a:r>
            <a:r>
              <a:rPr lang="en-US" sz="2000" kern="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000" kern="1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432008375</a:t>
            </a:r>
            <a:endParaRPr lang="en-US" sz="20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" y="-10335"/>
            <a:ext cx="953589" cy="1405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3862" y="225524"/>
            <a:ext cx="4508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Princess Nora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Bint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Abdulrahman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University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College of Computer Science and Information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CS101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838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157" y="218041"/>
            <a:ext cx="8562837" cy="132556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Disadvantages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(2-2)</a:t>
            </a:r>
            <a:endParaRPr lang="en-US" sz="3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379" y="1543604"/>
            <a:ext cx="827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Some materials to make them could be rare.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968" y="2964480"/>
            <a:ext cx="639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They cannot recharge themselves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968" y="2251500"/>
            <a:ext cx="5480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Need a very intelligent crew.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26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3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9095" y="139664"/>
            <a:ext cx="996228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Robots Applications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285" y="1465227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Industry.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31" y="1956268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Intelligent </a:t>
            </a:r>
            <a:r>
              <a:rPr lang="en-US" sz="2400" dirty="0" smtClean="0">
                <a:latin typeface="Century Gothic" panose="020B0502020202020204" pitchFamily="34" charset="0"/>
              </a:rPr>
              <a:t>Systems.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614" y="3009894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Medicine.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033" y="4089646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Underwater.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614" y="3549770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Space.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65" y="2421188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Recreations and </a:t>
            </a:r>
            <a:r>
              <a:rPr lang="en-US" sz="2400" dirty="0" smtClean="0">
                <a:latin typeface="Century Gothic" panose="020B0502020202020204" pitchFamily="34" charset="0"/>
              </a:rPr>
              <a:t>Sports.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7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 build="p"/>
      <p:bldP spid="13" grpId="0" build="p"/>
      <p:bldP spid="15" grpId="0" build="p"/>
      <p:bldP spid="16" grpId="0" build="p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9095" y="139664"/>
            <a:ext cx="996228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World Famous Robots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1-4)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2253" y="3229729"/>
            <a:ext cx="2290739" cy="32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517" y="1381138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1.Asimo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18" y="2752675"/>
            <a:ext cx="82894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Refers </a:t>
            </a:r>
            <a:r>
              <a:rPr lang="en-US" sz="2500" dirty="0">
                <a:latin typeface="Century Gothic" panose="020B0502020202020204" pitchFamily="34" charset="0"/>
              </a:rPr>
              <a:t>to “Advanced Step in Innovation Mobility</a:t>
            </a:r>
            <a:r>
              <a:rPr lang="en-US" sz="2500" dirty="0" smtClean="0">
                <a:latin typeface="Century Gothic" panose="020B0502020202020204" pitchFamily="34" charset="0"/>
              </a:rPr>
              <a:t>”.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781" y="3423134"/>
            <a:ext cx="82044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the robots like an astronaut wearing a </a:t>
            </a:r>
            <a:r>
              <a:rPr lang="en-US" sz="2500" dirty="0" smtClean="0">
                <a:latin typeface="Century Gothic" panose="020B0502020202020204" pitchFamily="34" charset="0"/>
              </a:rPr>
              <a:t>backpack</a:t>
            </a:r>
            <a:r>
              <a:rPr lang="en-US" sz="25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718" y="2065107"/>
            <a:ext cx="91919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latin typeface="Century Gothic" panose="020B0502020202020204" pitchFamily="34" charset="0"/>
              </a:rPr>
              <a:t>Asimo</a:t>
            </a:r>
            <a:r>
              <a:rPr lang="en-US" sz="2500" dirty="0">
                <a:latin typeface="Century Gothic" panose="020B0502020202020204" pitchFamily="34" charset="0"/>
              </a:rPr>
              <a:t> is a humanoid robot created by Honda in Japan</a:t>
            </a:r>
            <a:r>
              <a:rPr lang="en-US" sz="2500" dirty="0" smtClean="0">
                <a:latin typeface="Century Gothic" panose="020B0502020202020204" pitchFamily="34" charset="0"/>
              </a:rPr>
              <a:t>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21375" y="6513006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Figure1: </a:t>
            </a:r>
            <a:r>
              <a:rPr lang="en-US" dirty="0" err="1" smtClean="0">
                <a:latin typeface="Century Gothic" panose="020B0502020202020204" pitchFamily="34" charset="0"/>
              </a:rPr>
              <a:t>Asimo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89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3" grpId="0" build="p"/>
      <p:bldP spid="9" grpId="0" build="p"/>
      <p:bldP spid="11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9095" y="139664"/>
            <a:ext cx="996228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World Famous Robots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(2-4)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517" y="1381138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2.Kismet: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901" y="4548650"/>
            <a:ext cx="48301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The </a:t>
            </a:r>
            <a:r>
              <a:rPr lang="en-US" sz="2500" dirty="0">
                <a:latin typeface="Century Gothic" panose="020B0502020202020204" pitchFamily="34" charset="0"/>
              </a:rPr>
              <a:t>cost </a:t>
            </a:r>
            <a:r>
              <a:rPr lang="en-US" sz="2500" dirty="0" smtClean="0">
                <a:latin typeface="Century Gothic" panose="020B0502020202020204" pitchFamily="34" charset="0"/>
              </a:rPr>
              <a:t>is </a:t>
            </a:r>
            <a:r>
              <a:rPr lang="en-US" sz="2500" dirty="0">
                <a:latin typeface="Century Gothic" panose="020B0502020202020204" pitchFamily="34" charset="0"/>
              </a:rPr>
              <a:t>about US$25,000.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21375" y="6513006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Figure2: Kismet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6583" y="3344091"/>
            <a:ext cx="2290739" cy="316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6589" y="2069683"/>
            <a:ext cx="42739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A robot  made in  1990s</a:t>
            </a:r>
            <a:r>
              <a:rPr lang="en-US" sz="2500" dirty="0" smtClean="0">
                <a:latin typeface="Century Gothic" panose="020B0502020202020204" pitchFamily="34" charset="0"/>
              </a:rPr>
              <a:t>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589" y="2645333"/>
            <a:ext cx="58657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The name means “fate” or  “luck”.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526" y="3217101"/>
            <a:ext cx="64892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Facial expressions are like </a:t>
            </a:r>
            <a:r>
              <a:rPr lang="en-US" sz="2500" dirty="0" smtClean="0">
                <a:latin typeface="Century Gothic" panose="020B0502020202020204" pitchFamily="34" charset="0"/>
              </a:rPr>
              <a:t>movements.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306" y="3896960"/>
            <a:ext cx="41681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Contains </a:t>
            </a:r>
            <a:r>
              <a:rPr lang="en-US" sz="2500" dirty="0">
                <a:latin typeface="Century Gothic" panose="020B0502020202020204" pitchFamily="34" charset="0"/>
              </a:rPr>
              <a:t>input </a:t>
            </a:r>
            <a:r>
              <a:rPr lang="en-US" sz="2500" dirty="0" smtClean="0">
                <a:latin typeface="Century Gothic" panose="020B0502020202020204" pitchFamily="34" charset="0"/>
              </a:rPr>
              <a:t>devices.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11" grpId="0" build="p"/>
      <p:bldP spid="12" grpId="0"/>
      <p:bldP spid="10" grpId="0" build="p"/>
      <p:bldP spid="13" grpId="0" build="p"/>
      <p:bldP spid="14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9095" y="139664"/>
            <a:ext cx="996228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World Famous Robots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(3-4)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517" y="1381138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3. 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iCub</a:t>
            </a:r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21375" y="651300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Figure3: </a:t>
            </a:r>
            <a:r>
              <a:rPr lang="en-US" dirty="0" err="1" smtClean="0">
                <a:latin typeface="Century Gothic" panose="020B0502020202020204" pitchFamily="34" charset="0"/>
              </a:rPr>
              <a:t>iCub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7752" y="3574520"/>
            <a:ext cx="2265035" cy="293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4773" y="3398936"/>
            <a:ext cx="61558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The main goal  is to study cognition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4773" y="2833886"/>
            <a:ext cx="69108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Designed </a:t>
            </a:r>
            <a:r>
              <a:rPr lang="en-US" sz="2500" dirty="0">
                <a:latin typeface="Century Gothic" panose="020B0502020202020204" pitchFamily="34" charset="0"/>
              </a:rPr>
              <a:t>by the Robot Cup Consortium.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4773" y="2229647"/>
            <a:ext cx="52870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A small-sized humanoid robot. </a:t>
            </a:r>
          </a:p>
        </p:txBody>
      </p:sp>
    </p:spTree>
    <p:extLst>
      <p:ext uri="{BB962C8B-B14F-4D97-AF65-F5344CB8AC3E}">
        <p14:creationId xmlns:p14="http://schemas.microsoft.com/office/powerpoint/2010/main" xmlns="" val="351581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12" grpId="0"/>
      <p:bldP spid="10" grpId="0" build="p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9095" y="139664"/>
            <a:ext cx="996228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World Famous Robots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(4-4)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517" y="138113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4. </a:t>
            </a:r>
            <a:r>
              <a:rPr lang="en-US" sz="28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Actroid</a:t>
            </a:r>
            <a:endParaRPr lang="en-US" sz="2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16871" y="6513006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Figure4: </a:t>
            </a:r>
            <a:r>
              <a:rPr lang="en-US" dirty="0" err="1" smtClean="0">
                <a:latin typeface="Century Gothic" panose="020B0502020202020204" pitchFamily="34" charset="0"/>
              </a:rPr>
              <a:t>Actroid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2254" y="3152045"/>
            <a:ext cx="2239746" cy="33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9517" y="2190458"/>
            <a:ext cx="83792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A humanoid robot developed by Osaka University.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517" y="2914423"/>
            <a:ext cx="67024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Different versions have been </a:t>
            </a:r>
            <a:r>
              <a:rPr lang="en-US" sz="2500" dirty="0" smtClean="0">
                <a:latin typeface="Century Gothic" panose="020B0502020202020204" pitchFamily="34" charset="0"/>
              </a:rPr>
              <a:t>produced.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517" y="3664514"/>
            <a:ext cx="50978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Appearance is like a woman 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517" y="4401542"/>
            <a:ext cx="50497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It can mimic lifelike functions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169122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12" grpId="0"/>
      <p:bldP spid="10" grpId="0" build="p"/>
      <p:bldP spid="15" grpId="0" build="p"/>
      <p:bldP spid="16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9095" y="139664"/>
            <a:ext cx="996228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Conclusion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095" y="1650094"/>
            <a:ext cx="54697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Robots are </a:t>
            </a:r>
            <a:r>
              <a:rPr lang="en-US" sz="2500" dirty="0">
                <a:latin typeface="Century Gothic" panose="020B0502020202020204" pitchFamily="34" charset="0"/>
              </a:rPr>
              <a:t>useful in many </a:t>
            </a:r>
            <a:r>
              <a:rPr lang="en-US" sz="2500" dirty="0" smtClean="0">
                <a:latin typeface="Century Gothic" panose="020B0502020202020204" pitchFamily="34" charset="0"/>
              </a:rPr>
              <a:t>ways.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95" y="3435854"/>
            <a:ext cx="5389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Future:</a:t>
            </a:r>
            <a:br>
              <a:rPr lang="en-US" sz="2500" dirty="0" smtClean="0">
                <a:latin typeface="Century Gothic" panose="020B0502020202020204" pitchFamily="34" charset="0"/>
              </a:rPr>
            </a:br>
            <a:r>
              <a:rPr lang="en-US" sz="2500" dirty="0" smtClean="0">
                <a:latin typeface="Century Gothic" panose="020B0502020202020204" pitchFamily="34" charset="0"/>
              </a:rPr>
              <a:t> </a:t>
            </a:r>
            <a:r>
              <a:rPr lang="en-US" sz="2500" dirty="0">
                <a:latin typeface="Century Gothic" panose="020B0502020202020204" pitchFamily="34" charset="0"/>
              </a:rPr>
              <a:t>will be new ways to use robots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095" y="2815106"/>
            <a:ext cx="55258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Scientists </a:t>
            </a:r>
            <a:r>
              <a:rPr lang="en-US" sz="2500" dirty="0" smtClean="0">
                <a:latin typeface="Century Gothic" panose="020B0502020202020204" pitchFamily="34" charset="0"/>
              </a:rPr>
              <a:t>are </a:t>
            </a:r>
            <a:r>
              <a:rPr lang="en-US" sz="2500" dirty="0">
                <a:latin typeface="Century Gothic" panose="020B0502020202020204" pitchFamily="34" charset="0"/>
              </a:rPr>
              <a:t>developing </a:t>
            </a:r>
            <a:r>
              <a:rPr lang="en-US" sz="2500" dirty="0" smtClean="0">
                <a:latin typeface="Century Gothic" panose="020B0502020202020204" pitchFamily="34" charset="0"/>
              </a:rPr>
              <a:t>robots.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095" y="2199831"/>
            <a:ext cx="46618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entury Gothic" panose="020B0502020202020204" pitchFamily="34" charset="0"/>
              </a:rPr>
              <a:t>Cannot </a:t>
            </a:r>
            <a:r>
              <a:rPr lang="en-US" sz="2500" dirty="0">
                <a:latin typeface="Century Gothic" panose="020B0502020202020204" pitchFamily="34" charset="0"/>
              </a:rPr>
              <a:t>perform every </a:t>
            </a:r>
            <a:r>
              <a:rPr lang="en-US" sz="2500" dirty="0" smtClean="0">
                <a:latin typeface="Century Gothic" panose="020B0502020202020204" pitchFamily="34" charset="0"/>
              </a:rPr>
              <a:t>job.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70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3" grpId="0" build="p"/>
      <p:bldP spid="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9095" y="139664"/>
            <a:ext cx="996228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References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4" y="1604891"/>
            <a:ext cx="100271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entury Gothic" panose="020B0502020202020204" pitchFamily="34" charset="0"/>
              </a:rPr>
              <a:t>[1] </a:t>
            </a:r>
            <a:r>
              <a:rPr lang="en-US" sz="1450" dirty="0" err="1">
                <a:latin typeface="Century Gothic" panose="020B0502020202020204" pitchFamily="34" charset="0"/>
              </a:rPr>
              <a:t>Seraj</a:t>
            </a:r>
            <a:r>
              <a:rPr lang="en-US" sz="1450" dirty="0">
                <a:latin typeface="Century Gothic" panose="020B0502020202020204" pitchFamily="34" charset="0"/>
              </a:rPr>
              <a:t>. (2010, Des 27), “What do you know about robots”, </a:t>
            </a:r>
            <a:r>
              <a:rPr lang="en-US" sz="1450" dirty="0" err="1">
                <a:latin typeface="Century Gothic" panose="020B0502020202020204" pitchFamily="34" charset="0"/>
              </a:rPr>
              <a:t>Roblogia</a:t>
            </a:r>
            <a:r>
              <a:rPr lang="en-US" sz="1450" dirty="0">
                <a:latin typeface="Century Gothic" panose="020B0502020202020204" pitchFamily="34" charset="0"/>
              </a:rPr>
              <a:t>.[online]. </a:t>
            </a:r>
            <a:br>
              <a:rPr lang="en-US" sz="1450" dirty="0">
                <a:latin typeface="Century Gothic" panose="020B0502020202020204" pitchFamily="34" charset="0"/>
              </a:rPr>
            </a:br>
            <a:r>
              <a:rPr lang="en-US" sz="1450" dirty="0">
                <a:latin typeface="Century Gothic" panose="020B0502020202020204" pitchFamily="34" charset="0"/>
              </a:rPr>
              <a:t>Available: </a:t>
            </a:r>
            <a:r>
              <a:rPr lang="en-US" sz="1450" u="sng" dirty="0">
                <a:latin typeface="Century Gothic" panose="020B0502020202020204" pitchFamily="34" charset="0"/>
                <a:hlinkClick r:id="rId2"/>
              </a:rPr>
              <a:t>http://www.robologia.com/2010/about-robot/</a:t>
            </a:r>
            <a:r>
              <a:rPr lang="en-US" sz="1450" dirty="0">
                <a:latin typeface="Century Gothic" panose="020B0502020202020204" pitchFamily="34" charset="0"/>
              </a:rPr>
              <a:t> </a:t>
            </a:r>
            <a:endParaRPr lang="en-US" sz="145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5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entury Gothic" panose="020B0502020202020204" pitchFamily="34" charset="0"/>
              </a:rPr>
              <a:t>[2] Wikipedia. (2011, May 5) “Robotics”, (Wikipedia). [online]. </a:t>
            </a:r>
            <a:r>
              <a:rPr lang="en-US" sz="1450" dirty="0" smtClean="0">
                <a:latin typeface="Century Gothic" panose="020B0502020202020204" pitchFamily="34" charset="0"/>
              </a:rPr>
              <a:t/>
            </a:r>
            <a:br>
              <a:rPr lang="en-US" sz="1450" dirty="0" smtClean="0">
                <a:latin typeface="Century Gothic" panose="020B0502020202020204" pitchFamily="34" charset="0"/>
              </a:rPr>
            </a:br>
            <a:r>
              <a:rPr lang="en-US" sz="1450" dirty="0" smtClean="0">
                <a:latin typeface="Century Gothic" panose="020B0502020202020204" pitchFamily="34" charset="0"/>
              </a:rPr>
              <a:t>Available</a:t>
            </a:r>
            <a:r>
              <a:rPr lang="en-US" sz="1450" dirty="0">
                <a:latin typeface="Century Gothic" panose="020B0502020202020204" pitchFamily="34" charset="0"/>
              </a:rPr>
              <a:t>: </a:t>
            </a:r>
            <a:r>
              <a:rPr lang="en-US" sz="1450" u="sng" dirty="0">
                <a:latin typeface="Century Gothic" panose="020B0502020202020204" pitchFamily="34" charset="0"/>
                <a:hlinkClick r:id="rId3"/>
              </a:rPr>
              <a:t>http://</a:t>
            </a:r>
            <a:r>
              <a:rPr lang="en-US" sz="1450" u="sng" dirty="0" smtClean="0">
                <a:latin typeface="Century Gothic" panose="020B0502020202020204" pitchFamily="34" charset="0"/>
                <a:hlinkClick r:id="rId3"/>
              </a:rPr>
              <a:t>en.wikipedia.org/wiki/Robotics</a:t>
            </a:r>
            <a:endParaRPr lang="en-US" sz="1450" u="sng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5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entury Gothic" panose="020B0502020202020204" pitchFamily="34" charset="0"/>
              </a:rPr>
              <a:t>[3] </a:t>
            </a:r>
            <a:r>
              <a:rPr lang="en-US" sz="1450" dirty="0" err="1">
                <a:latin typeface="Century Gothic" panose="020B0502020202020204" pitchFamily="34" charset="0"/>
              </a:rPr>
              <a:t>sciencekids</a:t>
            </a:r>
            <a:r>
              <a:rPr lang="en-US" sz="1450" dirty="0">
                <a:latin typeface="Century Gothic" panose="020B0502020202020204" pitchFamily="34" charset="0"/>
              </a:rPr>
              <a:t>. (2012)," The History of Robotics ".</a:t>
            </a:r>
            <a:r>
              <a:rPr lang="en-US" sz="1450" dirty="0" err="1">
                <a:latin typeface="Century Gothic" panose="020B0502020202020204" pitchFamily="34" charset="0"/>
              </a:rPr>
              <a:t>sciencekids</a:t>
            </a:r>
            <a:r>
              <a:rPr lang="en-US" sz="1450" dirty="0">
                <a:latin typeface="Century Gothic" panose="020B0502020202020204" pitchFamily="34" charset="0"/>
              </a:rPr>
              <a:t>. [Online]</a:t>
            </a:r>
            <a:br>
              <a:rPr lang="en-US" sz="1450" dirty="0">
                <a:latin typeface="Century Gothic" panose="020B0502020202020204" pitchFamily="34" charset="0"/>
              </a:rPr>
            </a:br>
            <a:r>
              <a:rPr lang="en-US" sz="1450" dirty="0">
                <a:latin typeface="Century Gothic" panose="020B0502020202020204" pitchFamily="34" charset="0"/>
              </a:rPr>
              <a:t>Available: </a:t>
            </a:r>
            <a:r>
              <a:rPr lang="en-US" sz="1450" u="sng" dirty="0">
                <a:latin typeface="Century Gothic" panose="020B0502020202020204" pitchFamily="34" charset="0"/>
                <a:hlinkClick r:id="rId4"/>
              </a:rPr>
              <a:t>http://</a:t>
            </a:r>
            <a:r>
              <a:rPr lang="en-US" sz="1450" u="sng" dirty="0" smtClean="0">
                <a:latin typeface="Century Gothic" panose="020B0502020202020204" pitchFamily="34" charset="0"/>
                <a:hlinkClick r:id="rId4"/>
              </a:rPr>
              <a:t>www.sciencekids.co.nz/sciencefacts/technology/historyofrobotics.html</a:t>
            </a:r>
            <a:endParaRPr lang="en-US" sz="1450" u="sng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5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entury Gothic" panose="020B0502020202020204" pitchFamily="34" charset="0"/>
              </a:rPr>
              <a:t>[4] Carey, D. (2009, June 9), “How do Robots work”, Life123.[online].</a:t>
            </a:r>
            <a:br>
              <a:rPr lang="en-US" sz="1450" dirty="0">
                <a:latin typeface="Century Gothic" panose="020B0502020202020204" pitchFamily="34" charset="0"/>
              </a:rPr>
            </a:br>
            <a:r>
              <a:rPr lang="en-US" sz="1450" dirty="0">
                <a:latin typeface="Century Gothic" panose="020B0502020202020204" pitchFamily="34" charset="0"/>
              </a:rPr>
              <a:t>Available:  </a:t>
            </a:r>
            <a:r>
              <a:rPr lang="en-US" sz="1450" u="sng" dirty="0">
                <a:latin typeface="Century Gothic" panose="020B0502020202020204" pitchFamily="34" charset="0"/>
                <a:hlinkClick r:id="rId5"/>
              </a:rPr>
              <a:t>http://</a:t>
            </a:r>
            <a:r>
              <a:rPr lang="en-US" sz="1450" u="sng" dirty="0" smtClean="0">
                <a:latin typeface="Century Gothic" panose="020B0502020202020204" pitchFamily="34" charset="0"/>
                <a:hlinkClick r:id="rId5"/>
              </a:rPr>
              <a:t>www.life123.com/technology/computer-hardware/robots/how-do-robots-work.shtml</a:t>
            </a:r>
            <a:endParaRPr lang="en-US" sz="1450" u="sng" dirty="0" smtClean="0">
              <a:latin typeface="Century Gothic" panose="020B0502020202020204" pitchFamily="34" charset="0"/>
            </a:endParaRPr>
          </a:p>
          <a:p>
            <a:pPr lvl="0"/>
            <a:r>
              <a:rPr lang="en-US" sz="1450" dirty="0" smtClean="0">
                <a:latin typeface="Century Gothic" panose="020B0502020202020204" pitchFamily="34" charset="0"/>
              </a:rPr>
              <a:t> </a:t>
            </a:r>
            <a:endParaRPr lang="en-US" sz="145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entury Gothic" panose="020B0502020202020204" pitchFamily="34" charset="0"/>
              </a:rPr>
              <a:t>[5] KACST (2012), “Robots Applications”, King </a:t>
            </a:r>
            <a:r>
              <a:rPr lang="en-US" sz="1450" dirty="0" err="1">
                <a:latin typeface="Century Gothic" panose="020B0502020202020204" pitchFamily="34" charset="0"/>
              </a:rPr>
              <a:t>Abdulaziz</a:t>
            </a:r>
            <a:r>
              <a:rPr lang="en-US" sz="1450" dirty="0">
                <a:latin typeface="Century Gothic" panose="020B0502020202020204" pitchFamily="34" charset="0"/>
              </a:rPr>
              <a:t> City for Science and Technology.[online]</a:t>
            </a:r>
            <a:br>
              <a:rPr lang="en-US" sz="1450" dirty="0">
                <a:latin typeface="Century Gothic" panose="020B0502020202020204" pitchFamily="34" charset="0"/>
              </a:rPr>
            </a:br>
            <a:r>
              <a:rPr lang="en-US" sz="1450" dirty="0">
                <a:latin typeface="Century Gothic" panose="020B0502020202020204" pitchFamily="34" charset="0"/>
              </a:rPr>
              <a:t>Available: </a:t>
            </a:r>
            <a:r>
              <a:rPr lang="en-US" sz="1450" u="sng" dirty="0">
                <a:latin typeface="Century Gothic" panose="020B0502020202020204" pitchFamily="34" charset="0"/>
                <a:hlinkClick r:id="rId6"/>
              </a:rPr>
              <a:t>http://www.kacst.edu.sa/en/depts/NCRIS/Pages/research.aspx</a:t>
            </a:r>
            <a:r>
              <a:rPr lang="en-US" sz="1450" dirty="0">
                <a:latin typeface="Century Gothic" panose="020B0502020202020204" pitchFamily="34" charset="0"/>
              </a:rPr>
              <a:t> </a:t>
            </a:r>
            <a:endParaRPr lang="en-US" sz="145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5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entury Gothic" panose="020B0502020202020204" pitchFamily="34" charset="0"/>
              </a:rPr>
              <a:t>[6] </a:t>
            </a:r>
            <a:r>
              <a:rPr lang="en-US" sz="1450" dirty="0" err="1">
                <a:latin typeface="Century Gothic" panose="020B0502020202020204" pitchFamily="34" charset="0"/>
                <a:hlinkClick r:id="rId7" tooltip="Posts by Jitendra"/>
              </a:rPr>
              <a:t>Jitendra</a:t>
            </a:r>
            <a:r>
              <a:rPr lang="en-US" sz="1450" dirty="0">
                <a:latin typeface="Century Gothic" panose="020B0502020202020204" pitchFamily="34" charset="0"/>
              </a:rPr>
              <a:t>. (2012, April 21), “World Famous Robots“ ,</a:t>
            </a:r>
            <a:r>
              <a:rPr lang="en-US" sz="1450" dirty="0" err="1">
                <a:latin typeface="Century Gothic" panose="020B0502020202020204" pitchFamily="34" charset="0"/>
              </a:rPr>
              <a:t>Jitu</a:t>
            </a:r>
            <a:r>
              <a:rPr lang="en-US" sz="1450" dirty="0">
                <a:latin typeface="Century Gothic" panose="020B0502020202020204" pitchFamily="34" charset="0"/>
              </a:rPr>
              <a:t> Technology.[online]</a:t>
            </a:r>
            <a:br>
              <a:rPr lang="en-US" sz="1450" dirty="0">
                <a:latin typeface="Century Gothic" panose="020B0502020202020204" pitchFamily="34" charset="0"/>
              </a:rPr>
            </a:br>
            <a:r>
              <a:rPr lang="en-US" sz="1450" dirty="0">
                <a:latin typeface="Century Gothic" panose="020B0502020202020204" pitchFamily="34" charset="0"/>
              </a:rPr>
              <a:t>Available: </a:t>
            </a:r>
            <a:r>
              <a:rPr lang="en-US" sz="1450" u="sng" dirty="0">
                <a:latin typeface="Century Gothic" panose="020B0502020202020204" pitchFamily="34" charset="0"/>
                <a:hlinkClick r:id="rId8"/>
              </a:rPr>
              <a:t>http://www.jitutechnology.com/word-famous-robots/</a:t>
            </a:r>
            <a:r>
              <a:rPr lang="en-US" sz="1450" dirty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28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9095" y="139664"/>
            <a:ext cx="9962280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Questions?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28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4666" y="1150848"/>
            <a:ext cx="451984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Century Gothic" panose="020B0502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098" y="180904"/>
            <a:ext cx="32303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u</a:t>
            </a:r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tlines</a:t>
            </a:r>
            <a:endParaRPr lang="en-US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9232" y="1541926"/>
            <a:ext cx="6950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Definition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How Do Robots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Advantages.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Disadvantages.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Robots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World </a:t>
            </a:r>
            <a:r>
              <a:rPr lang="en-US" sz="2800" dirty="0" smtClean="0">
                <a:latin typeface="Century Gothic" panose="020B0502020202020204" pitchFamily="34" charset="0"/>
              </a:rPr>
              <a:t>Famous Robots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Conclusion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References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40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35" y="231105"/>
            <a:ext cx="4259142" cy="132556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Definition</a:t>
            </a:r>
            <a:endParaRPr lang="en-US" sz="6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36" y="2126071"/>
            <a:ext cx="7055315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Device works automatically.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Reprogrammable, multifunctional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dirty="0">
                <a:latin typeface="Century Gothic" panose="020B0502020202020204" pitchFamily="34" charset="0"/>
              </a:rPr>
              <a:t>V</a:t>
            </a:r>
            <a:r>
              <a:rPr lang="en-US" dirty="0" smtClean="0">
                <a:latin typeface="Century Gothic" panose="020B0502020202020204" pitchFamily="34" charset="0"/>
              </a:rPr>
              <a:t>ariety </a:t>
            </a:r>
            <a:r>
              <a:rPr lang="en-US" dirty="0">
                <a:latin typeface="Century Gothic" panose="020B0502020202020204" pitchFamily="34" charset="0"/>
              </a:rPr>
              <a:t>of </a:t>
            </a:r>
            <a:r>
              <a:rPr lang="en-US" dirty="0" smtClean="0">
                <a:latin typeface="Century Gothic" panose="020B0502020202020204" pitchFamily="34" charset="0"/>
              </a:rPr>
              <a:t>tasks.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Artificial </a:t>
            </a:r>
            <a:r>
              <a:rPr lang="en-US" dirty="0">
                <a:latin typeface="Century Gothic" panose="020B0502020202020204" pitchFamily="34" charset="0"/>
              </a:rPr>
              <a:t>Intelligence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236" y="1264280"/>
            <a:ext cx="3849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‘What is a Robot?’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9682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47798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810662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920858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713951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234" y="231105"/>
            <a:ext cx="5578492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History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(1-2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024" y="1799331"/>
            <a:ext cx="747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known after the </a:t>
            </a:r>
            <a:r>
              <a:rPr lang="en-US" sz="2800" dirty="0" smtClean="0">
                <a:latin typeface="Century Gothic" panose="020B0502020202020204" pitchFamily="34" charset="0"/>
              </a:rPr>
              <a:t>twenties (last century)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024" y="2460366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Greeks </a:t>
            </a:r>
            <a:r>
              <a:rPr lang="en-US" sz="2800" dirty="0">
                <a:latin typeface="Century Gothic" panose="020B0502020202020204" pitchFamily="34" charset="0"/>
              </a:rPr>
              <a:t>first began idea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989" y="3121401"/>
            <a:ext cx="473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‘1495’ humanoid robot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934" y="3875615"/>
            <a:ext cx="717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‘1700-1900’ famous mechanical duck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6988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12" grpId="0" build="p"/>
      <p:bldP spid="13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234" y="231105"/>
            <a:ext cx="5578492" cy="132556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History</a:t>
            </a:r>
            <a:r>
              <a:rPr lang="en-US" sz="6600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(2-2)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131" y="1833175"/>
            <a:ext cx="469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‘1932’ </a:t>
            </a:r>
            <a:r>
              <a:rPr lang="en-US" sz="2800" dirty="0">
                <a:latin typeface="Century Gothic" panose="020B0502020202020204" pitchFamily="34" charset="0"/>
              </a:rPr>
              <a:t>first true </a:t>
            </a:r>
            <a:r>
              <a:rPr lang="en-US" sz="2800" dirty="0" smtClean="0">
                <a:latin typeface="Century Gothic" panose="020B0502020202020204" pitchFamily="34" charset="0"/>
              </a:rPr>
              <a:t>robot.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1130" y="3432629"/>
            <a:ext cx="608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‘1950</a:t>
            </a:r>
            <a:r>
              <a:rPr lang="en-US" sz="2800" dirty="0"/>
              <a:t>’ reproduced as a </a:t>
            </a:r>
            <a:r>
              <a:rPr lang="en-US" sz="2800" dirty="0" smtClean="0"/>
              <a:t>movie.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8801" y="2632902"/>
            <a:ext cx="461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 ‘1941’ </a:t>
            </a:r>
            <a:r>
              <a:rPr lang="en-US" sz="2800" dirty="0"/>
              <a:t>Isaac Asimov.</a:t>
            </a:r>
          </a:p>
        </p:txBody>
      </p:sp>
    </p:spTree>
    <p:extLst>
      <p:ext uri="{BB962C8B-B14F-4D97-AF65-F5344CB8AC3E}">
        <p14:creationId xmlns:p14="http://schemas.microsoft.com/office/powerpoint/2010/main" xmlns="" val="30059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2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234" y="231105"/>
            <a:ext cx="9693292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How </a:t>
            </a:r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do </a:t>
            </a:r>
            <a:r>
              <a:rPr lang="en-US" sz="6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Robots Work?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441" y="1635663"/>
            <a:ext cx="6926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Robot must include three key aspects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9714" y="2249705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Sensing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714" y="2790366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Planning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098" y="3331026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Interaction (Act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08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1" grpId="0" build="p"/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157" y="218041"/>
            <a:ext cx="7713752" cy="132556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Advantages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(1-2)</a:t>
            </a:r>
            <a:endParaRPr lang="en-US" sz="3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115" y="1700359"/>
            <a:ext cx="5698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More accurate </a:t>
            </a:r>
            <a:r>
              <a:rPr lang="en-US" sz="2800" dirty="0">
                <a:latin typeface="Century Gothic" panose="020B0502020202020204" pitchFamily="34" charset="0"/>
              </a:rPr>
              <a:t>than </a:t>
            </a:r>
            <a:r>
              <a:rPr lang="en-US" sz="2800" dirty="0" smtClean="0">
                <a:latin typeface="Century Gothic" panose="020B0502020202020204" pitchFamily="34" charset="0"/>
              </a:rPr>
              <a:t>humans.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704" y="3121235"/>
            <a:ext cx="417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Lift very heavy things.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704" y="2410797"/>
            <a:ext cx="626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Keep doing the same thing  24/7.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856057"/>
            <a:ext cx="9772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entury Gothic" pitchFamily="34" charset="0"/>
              </a:rPr>
              <a:t> They </a:t>
            </a:r>
            <a:r>
              <a:rPr lang="en-US" sz="2800" dirty="0" smtClean="0">
                <a:latin typeface="Century Gothic" pitchFamily="34" charset="0"/>
              </a:rPr>
              <a:t>can’t harm you unless they are programmed to.</a:t>
            </a:r>
            <a:br>
              <a:rPr lang="en-US" sz="2800" dirty="0" smtClean="0">
                <a:latin typeface="Century Gothic" pitchFamily="34" charset="0"/>
              </a:rPr>
            </a:b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07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3" grpId="0" build="p"/>
      <p:bldP spid="9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157" y="218041"/>
            <a:ext cx="7713752" cy="132556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Advantages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(2-2)</a:t>
            </a:r>
            <a:endParaRPr lang="en-US" sz="3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31" y="2446089"/>
            <a:ext cx="42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No need for nutrients.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094" y="1754218"/>
            <a:ext cx="333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C</a:t>
            </a:r>
            <a:r>
              <a:rPr lang="en-US" sz="2800" dirty="0" smtClean="0">
                <a:latin typeface="Century Gothic" panose="020B0502020202020204" pitchFamily="34" charset="0"/>
              </a:rPr>
              <a:t>an’t </a:t>
            </a:r>
            <a:r>
              <a:rPr lang="en-US" sz="2800" dirty="0">
                <a:latin typeface="Century Gothic" panose="020B0502020202020204" pitchFamily="34" charset="0"/>
              </a:rPr>
              <a:t>harm you.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094" y="3137960"/>
            <a:ext cx="5721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Go to very dangerous places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68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1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1672" y="0"/>
            <a:ext cx="2570329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784536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894732" y="-5862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H="1">
            <a:off x="9687825" y="0"/>
            <a:ext cx="45719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157" y="218041"/>
            <a:ext cx="8562837" cy="1325563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Disadvantages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(1-2)</a:t>
            </a:r>
            <a:endParaRPr lang="en-US" sz="3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379" y="1543604"/>
            <a:ext cx="719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N</a:t>
            </a:r>
            <a:r>
              <a:rPr lang="en-US" sz="2800" dirty="0" smtClean="0">
                <a:latin typeface="Century Gothic" panose="020B0502020202020204" pitchFamily="34" charset="0"/>
              </a:rPr>
              <a:t>eed </a:t>
            </a:r>
            <a:r>
              <a:rPr lang="en-US" sz="2800" dirty="0">
                <a:latin typeface="Century Gothic" panose="020B0502020202020204" pitchFamily="34" charset="0"/>
              </a:rPr>
              <a:t>to get people trained to fix them</a:t>
            </a:r>
            <a:endParaRPr lang="en-US" sz="25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968" y="2964480"/>
            <a:ext cx="474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High cost to make </a:t>
            </a:r>
            <a:r>
              <a:rPr lang="en-US" sz="2800" dirty="0" smtClean="0">
                <a:latin typeface="Century Gothic" panose="020B0502020202020204" pitchFamily="34" charset="0"/>
              </a:rPr>
              <a:t>them.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05" y="2254042"/>
            <a:ext cx="355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Take humans jobs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968" y="3674918"/>
            <a:ext cx="349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Hard to </a:t>
            </a:r>
            <a:r>
              <a:rPr lang="en-US" sz="2800" dirty="0" smtClean="0">
                <a:latin typeface="Century Gothic" panose="020B0502020202020204" pitchFamily="34" charset="0"/>
              </a:rPr>
              <a:t>program.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4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3" grpId="0" build="p"/>
      <p:bldP spid="9" grpId="0" build="p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441</Words>
  <Application>Microsoft Office PowerPoint</Application>
  <PresentationFormat>Custom</PresentationFormat>
  <Paragraphs>111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Definition</vt:lpstr>
      <vt:lpstr>History (1-2)</vt:lpstr>
      <vt:lpstr>History (2-2)</vt:lpstr>
      <vt:lpstr>How do Robots Work?</vt:lpstr>
      <vt:lpstr>Advantages (1-2)</vt:lpstr>
      <vt:lpstr>Advantages (2-2)</vt:lpstr>
      <vt:lpstr>Disadvantages (1-2)</vt:lpstr>
      <vt:lpstr>Disadvantages (2-2)</vt:lpstr>
      <vt:lpstr>Robots Applications</vt:lpstr>
      <vt:lpstr>World Famous Robots: (1-4) </vt:lpstr>
      <vt:lpstr>World Famous Robots: (2-4) </vt:lpstr>
      <vt:lpstr>World Famous Robots: (3-4) </vt:lpstr>
      <vt:lpstr>World Famous Robots: (4-4) </vt:lpstr>
      <vt:lpstr>Conclusion</vt:lpstr>
      <vt:lpstr>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Beshayer Aloliwi</dc:creator>
  <cp:lastModifiedBy>lujain</cp:lastModifiedBy>
  <cp:revision>64</cp:revision>
  <dcterms:created xsi:type="dcterms:W3CDTF">2012-11-09T08:51:28Z</dcterms:created>
  <dcterms:modified xsi:type="dcterms:W3CDTF">2012-11-19T22:07:57Z</dcterms:modified>
</cp:coreProperties>
</file>